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7" r:id="rId5"/>
    <p:sldMasterId id="2147493600" r:id="rId6"/>
    <p:sldMasterId id="2147493609" r:id="rId7"/>
    <p:sldMasterId id="2147493635" r:id="rId8"/>
    <p:sldMasterId id="2147493649" r:id="rId9"/>
    <p:sldMasterId id="2147493658" r:id="rId10"/>
  </p:sldMasterIdLst>
  <p:notesMasterIdLst>
    <p:notesMasterId r:id="rId121"/>
  </p:notesMasterIdLst>
  <p:handoutMasterIdLst>
    <p:handoutMasterId r:id="rId122"/>
  </p:handoutMasterIdLst>
  <p:sldIdLst>
    <p:sldId id="854" r:id="rId11"/>
    <p:sldId id="1047" r:id="rId12"/>
    <p:sldId id="1051" r:id="rId13"/>
    <p:sldId id="1081" r:id="rId14"/>
    <p:sldId id="344" r:id="rId15"/>
    <p:sldId id="1082" r:id="rId16"/>
    <p:sldId id="1083" r:id="rId17"/>
    <p:sldId id="1084" r:id="rId18"/>
    <p:sldId id="1085" r:id="rId19"/>
    <p:sldId id="1086" r:id="rId20"/>
    <p:sldId id="1087" r:id="rId21"/>
    <p:sldId id="1088" r:id="rId22"/>
    <p:sldId id="1089" r:id="rId23"/>
    <p:sldId id="1090" r:id="rId24"/>
    <p:sldId id="988" r:id="rId25"/>
    <p:sldId id="1091" r:id="rId26"/>
    <p:sldId id="1092" r:id="rId27"/>
    <p:sldId id="1093" r:id="rId28"/>
    <p:sldId id="1094" r:id="rId29"/>
    <p:sldId id="1095" r:id="rId30"/>
    <p:sldId id="1073" r:id="rId31"/>
    <p:sldId id="996" r:id="rId32"/>
    <p:sldId id="340" r:id="rId33"/>
    <p:sldId id="380" r:id="rId34"/>
    <p:sldId id="381" r:id="rId35"/>
    <p:sldId id="990" r:id="rId36"/>
    <p:sldId id="991" r:id="rId37"/>
    <p:sldId id="356" r:id="rId38"/>
    <p:sldId id="357" r:id="rId39"/>
    <p:sldId id="992" r:id="rId40"/>
    <p:sldId id="993" r:id="rId41"/>
    <p:sldId id="980" r:id="rId42"/>
    <p:sldId id="997" r:id="rId43"/>
    <p:sldId id="358" r:id="rId44"/>
    <p:sldId id="998" r:id="rId45"/>
    <p:sldId id="345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1001" r:id="rId56"/>
    <p:sldId id="999" r:id="rId57"/>
    <p:sldId id="364" r:id="rId58"/>
    <p:sldId id="366" r:id="rId59"/>
    <p:sldId id="1000" r:id="rId60"/>
    <p:sldId id="365" r:id="rId61"/>
    <p:sldId id="367" r:id="rId62"/>
    <p:sldId id="404" r:id="rId63"/>
    <p:sldId id="1003" r:id="rId64"/>
    <p:sldId id="563" r:id="rId65"/>
    <p:sldId id="564" r:id="rId66"/>
    <p:sldId id="565" r:id="rId67"/>
    <p:sldId id="566" r:id="rId68"/>
    <p:sldId id="567" r:id="rId69"/>
    <p:sldId id="568" r:id="rId70"/>
    <p:sldId id="440" r:id="rId71"/>
    <p:sldId id="447" r:id="rId72"/>
    <p:sldId id="448" r:id="rId73"/>
    <p:sldId id="449" r:id="rId74"/>
    <p:sldId id="1005" r:id="rId75"/>
    <p:sldId id="1078" r:id="rId76"/>
    <p:sldId id="1061" r:id="rId77"/>
    <p:sldId id="1056" r:id="rId78"/>
    <p:sldId id="1057" r:id="rId79"/>
    <p:sldId id="1058" r:id="rId80"/>
    <p:sldId id="1075" r:id="rId81"/>
    <p:sldId id="1074" r:id="rId82"/>
    <p:sldId id="1076" r:id="rId83"/>
    <p:sldId id="1077" r:id="rId84"/>
    <p:sldId id="1066" r:id="rId85"/>
    <p:sldId id="1065" r:id="rId86"/>
    <p:sldId id="1067" r:id="rId87"/>
    <p:sldId id="1068" r:id="rId88"/>
    <p:sldId id="1069" r:id="rId89"/>
    <p:sldId id="1080" r:id="rId90"/>
    <p:sldId id="869" r:id="rId91"/>
    <p:sldId id="1079" r:id="rId92"/>
    <p:sldId id="1008" r:id="rId93"/>
    <p:sldId id="1010" r:id="rId94"/>
    <p:sldId id="1009" r:id="rId95"/>
    <p:sldId id="403" r:id="rId96"/>
    <p:sldId id="1011" r:id="rId97"/>
    <p:sldId id="1019" r:id="rId98"/>
    <p:sldId id="370" r:id="rId99"/>
    <p:sldId id="1015" r:id="rId100"/>
    <p:sldId id="1017" r:id="rId101"/>
    <p:sldId id="1018" r:id="rId102"/>
    <p:sldId id="1020" r:id="rId103"/>
    <p:sldId id="371" r:id="rId104"/>
    <p:sldId id="402" r:id="rId105"/>
    <p:sldId id="373" r:id="rId106"/>
    <p:sldId id="374" r:id="rId107"/>
    <p:sldId id="375" r:id="rId108"/>
    <p:sldId id="376" r:id="rId109"/>
    <p:sldId id="377" r:id="rId110"/>
    <p:sldId id="378" r:id="rId111"/>
    <p:sldId id="379" r:id="rId112"/>
    <p:sldId id="1021" r:id="rId113"/>
    <p:sldId id="1022" r:id="rId114"/>
    <p:sldId id="382" r:id="rId115"/>
    <p:sldId id="383" r:id="rId116"/>
    <p:sldId id="384" r:id="rId117"/>
    <p:sldId id="385" r:id="rId118"/>
    <p:sldId id="386" r:id="rId119"/>
    <p:sldId id="387" r:id="rId1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252"/>
    <p:restoredTop sz="96793"/>
  </p:normalViewPr>
  <p:slideViewPr>
    <p:cSldViewPr snapToObjects="1">
      <p:cViewPr varScale="1">
        <p:scale>
          <a:sx n="213" d="100"/>
          <a:sy n="213" d="100"/>
        </p:scale>
        <p:origin x="192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117" Type="http://schemas.openxmlformats.org/officeDocument/2006/relationships/slide" Target="slides/slide107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12" Type="http://schemas.openxmlformats.org/officeDocument/2006/relationships/slide" Target="slides/slide102.xml"/><Relationship Id="rId16" Type="http://schemas.openxmlformats.org/officeDocument/2006/relationships/slide" Target="slides/slide6.xml"/><Relationship Id="rId107" Type="http://schemas.openxmlformats.org/officeDocument/2006/relationships/slide" Target="slides/slide97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113" Type="http://schemas.openxmlformats.org/officeDocument/2006/relationships/slide" Target="slides/slide103.xml"/><Relationship Id="rId118" Type="http://schemas.openxmlformats.org/officeDocument/2006/relationships/slide" Target="slides/slide108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59" Type="http://schemas.openxmlformats.org/officeDocument/2006/relationships/slide" Target="slides/slide49.xml"/><Relationship Id="rId103" Type="http://schemas.openxmlformats.org/officeDocument/2006/relationships/slide" Target="slides/slide93.xml"/><Relationship Id="rId108" Type="http://schemas.openxmlformats.org/officeDocument/2006/relationships/slide" Target="slides/slide98.xml"/><Relationship Id="rId124" Type="http://schemas.openxmlformats.org/officeDocument/2006/relationships/viewProps" Target="viewProps.xml"/><Relationship Id="rId54" Type="http://schemas.openxmlformats.org/officeDocument/2006/relationships/slide" Target="slides/slide44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49" Type="http://schemas.openxmlformats.org/officeDocument/2006/relationships/slide" Target="slides/slide39.xml"/><Relationship Id="rId114" Type="http://schemas.openxmlformats.org/officeDocument/2006/relationships/slide" Target="slides/slide104.xml"/><Relationship Id="rId119" Type="http://schemas.openxmlformats.org/officeDocument/2006/relationships/slide" Target="slides/slide109.xml"/><Relationship Id="rId44" Type="http://schemas.openxmlformats.org/officeDocument/2006/relationships/slide" Target="slides/slide34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slide" Target="slides/slide9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120" Type="http://schemas.openxmlformats.org/officeDocument/2006/relationships/slide" Target="slides/slide110.xml"/><Relationship Id="rId12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110" Type="http://schemas.openxmlformats.org/officeDocument/2006/relationships/slide" Target="slides/slide100.xml"/><Relationship Id="rId115" Type="http://schemas.openxmlformats.org/officeDocument/2006/relationships/slide" Target="slides/slide105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12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15.xml"/><Relationship Id="rId46" Type="http://schemas.openxmlformats.org/officeDocument/2006/relationships/slide" Target="slides/slide36.xml"/><Relationship Id="rId67" Type="http://schemas.openxmlformats.org/officeDocument/2006/relationships/slide" Target="slides/slide57.xml"/><Relationship Id="rId116" Type="http://schemas.openxmlformats.org/officeDocument/2006/relationships/slide" Target="slides/slide10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62" Type="http://schemas.openxmlformats.org/officeDocument/2006/relationships/slide" Target="slides/slide52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111" Type="http://schemas.openxmlformats.org/officeDocument/2006/relationships/slide" Target="slides/slide101.xml"/><Relationship Id="rId15" Type="http://schemas.openxmlformats.org/officeDocument/2006/relationships/slide" Target="slides/slide5.xml"/><Relationship Id="rId36" Type="http://schemas.openxmlformats.org/officeDocument/2006/relationships/slide" Target="slides/slide26.xml"/><Relationship Id="rId57" Type="http://schemas.openxmlformats.org/officeDocument/2006/relationships/slide" Target="slides/slide47.xml"/><Relationship Id="rId106" Type="http://schemas.openxmlformats.org/officeDocument/2006/relationships/slide" Target="slides/slide9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52" Type="http://schemas.openxmlformats.org/officeDocument/2006/relationships/slide" Target="slides/slide42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994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259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668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357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163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473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14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865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820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21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0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777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1057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13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1504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758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38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733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378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594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956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325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917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817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164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789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4930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4573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337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895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3823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55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4214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4677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7315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7748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5118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887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29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7570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3232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2696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18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3345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990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6469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0672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4070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2391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6202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077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3043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0946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35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221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3619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7789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22600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3617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7604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38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66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349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84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775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048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7394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22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023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775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486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37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40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000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194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5459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944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498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92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06463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553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2284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4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598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3116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1561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574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483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689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686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451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9091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92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4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677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553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1448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5808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7331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1798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736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891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18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9486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6476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6399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7472151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1109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3714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485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229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7672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85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57302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2747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6882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5246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0244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4669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1863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307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3818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86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023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1687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20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2/2/23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91936014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6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(S23): </a:t>
            </a:r>
            <a:r>
              <a:rPr lang="en-US" altLang="en-US" sz="900" i="1" dirty="0">
                <a:solidFill>
                  <a:schemeClr val="bg1"/>
                </a:solidFill>
              </a:rPr>
              <a:t>Lecture 3: ER, Relational, SQL (II)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  <p:sldLayoutId id="2147493648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18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0" r:id="rId3"/>
    <p:sldLayoutId id="2147493591" r:id="rId4"/>
    <p:sldLayoutId id="2147493592" r:id="rId5"/>
    <p:sldLayoutId id="2147493593" r:id="rId6"/>
    <p:sldLayoutId id="2147493594" r:id="rId7"/>
    <p:sldLayoutId id="2147493595" r:id="rId8"/>
    <p:sldLayoutId id="2147493596" r:id="rId9"/>
    <p:sldLayoutId id="2147493597" r:id="rId10"/>
    <p:sldLayoutId id="2147493598" r:id="rId11"/>
    <p:sldLayoutId id="214749359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7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1" r:id="rId1"/>
    <p:sldLayoutId id="2147493602" r:id="rId2"/>
    <p:sldLayoutId id="2147493603" r:id="rId3"/>
    <p:sldLayoutId id="2147493604" r:id="rId4"/>
    <p:sldLayoutId id="2147493605" r:id="rId5"/>
    <p:sldLayoutId id="2147493606" r:id="rId6"/>
    <p:sldLayoutId id="214749360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5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0" r:id="rId1"/>
    <p:sldLayoutId id="2147493611" r:id="rId2"/>
    <p:sldLayoutId id="2147493612" r:id="rId3"/>
    <p:sldLayoutId id="2147493613" r:id="rId4"/>
    <p:sldLayoutId id="2147493614" r:id="rId5"/>
    <p:sldLayoutId id="2147493615" r:id="rId6"/>
    <p:sldLayoutId id="2147493616" r:id="rId7"/>
    <p:sldLayoutId id="2147493617" r:id="rId8"/>
    <p:sldLayoutId id="2147493618" r:id="rId9"/>
    <p:sldLayoutId id="2147493619" r:id="rId10"/>
    <p:sldLayoutId id="2147493620" r:id="rId11"/>
    <p:sldLayoutId id="214749362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6" r:id="rId1"/>
    <p:sldLayoutId id="2147493637" r:id="rId2"/>
    <p:sldLayoutId id="2147493638" r:id="rId3"/>
    <p:sldLayoutId id="2147493639" r:id="rId4"/>
    <p:sldLayoutId id="2147493640" r:id="rId5"/>
    <p:sldLayoutId id="2147493641" r:id="rId6"/>
    <p:sldLayoutId id="2147493642" r:id="rId7"/>
    <p:sldLayoutId id="2147493643" r:id="rId8"/>
    <p:sldLayoutId id="2147493644" r:id="rId9"/>
    <p:sldLayoutId id="2147493645" r:id="rId10"/>
    <p:sldLayoutId id="2147493646" r:id="rId11"/>
    <p:sldLayoutId id="214749364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6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0" r:id="rId1"/>
    <p:sldLayoutId id="2147493651" r:id="rId2"/>
    <p:sldLayoutId id="2147493652" r:id="rId3"/>
    <p:sldLayoutId id="2147493653" r:id="rId4"/>
    <p:sldLayoutId id="2147493654" r:id="rId5"/>
    <p:sldLayoutId id="2147493655" r:id="rId6"/>
    <p:sldLayoutId id="2147493656" r:id="rId7"/>
    <p:sldLayoutId id="2147493657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00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9" r:id="rId1"/>
    <p:sldLayoutId id="2147493660" r:id="rId2"/>
    <p:sldLayoutId id="2147493661" r:id="rId3"/>
    <p:sldLayoutId id="2147493662" r:id="rId4"/>
    <p:sldLayoutId id="2147493663" r:id="rId5"/>
    <p:sldLayoutId id="2147493664" r:id="rId6"/>
    <p:sldLayoutId id="2147493665" r:id="rId7"/>
    <p:sldLayoutId id="2147493666" r:id="rId8"/>
    <p:sldLayoutId id="2147493667" r:id="rId9"/>
    <p:sldLayoutId id="2147493668" r:id="rId10"/>
    <p:sldLayoutId id="2147493669" r:id="rId11"/>
    <p:sldLayoutId id="214749367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ity%E2%80%93relationship_model" TargetMode="External"/><Relationship Id="rId2" Type="http://schemas.openxmlformats.org/officeDocument/2006/relationships/hyperlink" Target="https://www.vertabelo.com/blog/crow-s-foot-notation/" TargetMode="Externa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Dropbox/Columbia/W4111-Intro-to-DB-S22/DONOTSHARE/TA-MENTOR.ipynb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8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-190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06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0529" cy="549688"/>
          </a:xfrm>
        </p:spPr>
        <p:txBody>
          <a:bodyPr/>
          <a:lstStyle/>
          <a:p>
            <a:pPr>
              <a:tabLst>
                <a:tab pos="1027510" algn="l"/>
                <a:tab pos="1372791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2547986" y="1332740"/>
            <a:ext cx="3763565" cy="107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&gt;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all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where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 name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'Biology');</a:t>
            </a:r>
          </a:p>
        </p:txBody>
      </p:sp>
    </p:spTree>
    <p:extLst>
      <p:ext uri="{BB962C8B-B14F-4D97-AF65-F5344CB8AC3E}">
        <p14:creationId xmlns:p14="http://schemas.microsoft.com/office/powerpoint/2010/main" val="1483392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1773"/>
            <a:ext cx="5020866" cy="28694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166937" y="1314451"/>
            <a:ext cx="5100638" cy="3164681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&lt;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all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</a:t>
              </a: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4"/>
              <a:ext cx="4572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true (since 5 </a:t>
              </a: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 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4 and 5 </a:t>
              </a: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 6)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1" y="32289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&lt;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all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6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=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all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(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all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) 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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not in</a:t>
              </a:r>
            </a:p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However, (=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all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) 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01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2469" cy="208707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  <p:extLst>
      <p:ext uri="{BB962C8B-B14F-4D97-AF65-F5344CB8AC3E}">
        <p14:creationId xmlns:p14="http://schemas.microsoft.com/office/powerpoint/2010/main" val="41322601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888773" cy="3677840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6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845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677827" cy="3458943"/>
          </a:xfrm>
        </p:spPr>
        <p:txBody>
          <a:bodyPr/>
          <a:lstStyle/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445375" y="1339025"/>
            <a:ext cx="5125857" cy="271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distinct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ID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student </a:t>
            </a: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not exists 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 (</a:t>
            </a: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1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from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where </a:t>
            </a:r>
            <a:r>
              <a:rPr kumimoji="1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'Biology')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except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(</a:t>
            </a: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</a:t>
            </a:r>
            <a:r>
              <a:rPr kumimoji="1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1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1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from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takes </a:t>
            </a: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where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ID 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ID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));</a:t>
            </a:r>
          </a:p>
          <a:p>
            <a:pPr marL="214313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Tx/>
              <a:buNone/>
              <a:tabLst/>
              <a:defRPr/>
            </a:pPr>
            <a:endParaRPr kumimoji="1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428625" marR="0" lvl="0" indent="-214313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First nested query lists all courses offered in Biology</a:t>
            </a:r>
          </a:p>
          <a:p>
            <a:pPr marL="428625" marR="0" lvl="0" indent="-214313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Second nested query lists all courses a particular student took</a:t>
            </a:r>
          </a:p>
          <a:p>
            <a:pPr marL="214313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90000"/>
              <a:buFontTx/>
              <a:buNone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0516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28788" y="114300"/>
            <a:ext cx="6057900" cy="4572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788" y="825485"/>
            <a:ext cx="5624370" cy="3275409"/>
          </a:xfrm>
        </p:spPr>
        <p:txBody>
          <a:bodyPr/>
          <a:lstStyle/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602456" algn="l"/>
                <a:tab pos="1160860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10022300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14737883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2434"/>
            <a:ext cx="5582621" cy="3657600"/>
          </a:xfrm>
        </p:spPr>
        <p:txBody>
          <a:bodyPr/>
          <a:lstStyle/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sz="6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  <a:p>
            <a:pPr>
              <a:buNone/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9332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802343" cy="367784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6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702523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0822"/>
            <a:ext cx="5668128" cy="520398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2314853" y="1381221"/>
            <a:ext cx="5143527" cy="205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with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_total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value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(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sum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),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dept_total_avg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value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(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value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from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dept_total_avg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dept_total.value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&gt;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dept_total_avg.value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415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68B82-D859-6514-5896-0BD6A19C1C8C}"/>
              </a:ext>
            </a:extLst>
          </p:cNvPr>
          <p:cNvSpPr txBox="1"/>
          <p:nvPr/>
        </p:nvSpPr>
        <p:spPr>
          <a:xfrm>
            <a:off x="1682496" y="4250174"/>
            <a:ext cx="429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err="1">
                <a:solidFill>
                  <a:srgbClr val="FF0000"/>
                </a:solidFill>
              </a:rPr>
              <a:t>RelaX</a:t>
            </a:r>
            <a:r>
              <a:rPr lang="en-US" dirty="0">
                <a:solidFill>
                  <a:srgbClr val="FF0000"/>
                </a:solidFill>
              </a:rPr>
              <a:t> Calculator handles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 differently.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50849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659946" cy="3541347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148212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62393" cy="240110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F1B9C-445C-B44E-BA2F-CB8D7EE3F6F2}"/>
              </a:ext>
            </a:extLst>
          </p:cNvPr>
          <p:cNvSpPr txBox="1"/>
          <p:nvPr/>
        </p:nvSpPr>
        <p:spPr>
          <a:xfrm>
            <a:off x="533400" y="4019550"/>
            <a:ext cx="752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Assignment and rename can act a little wonky when using the calculator.</a:t>
            </a:r>
          </a:p>
        </p:txBody>
      </p:sp>
    </p:spTree>
    <p:extLst>
      <p:ext uri="{BB962C8B-B14F-4D97-AF65-F5344CB8AC3E}">
        <p14:creationId xmlns:p14="http://schemas.microsoft.com/office/powerpoint/2010/main" val="121821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2556"/>
            <a:ext cx="5762394" cy="349838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513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  <a:blipFill>
                <a:blip r:embed="rId3"/>
                <a:stretch>
                  <a:fillRect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23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>
                <a:solidFill>
                  <a:srgbClr val="FF0000"/>
                </a:solidFill>
              </a:rPr>
              <a:t>τ</a:t>
            </a:r>
            <a:r>
              <a:rPr lang="en-US" sz="1800" dirty="0">
                <a:solidFill>
                  <a:srgbClr val="FF0000"/>
                </a:solidFill>
              </a:rPr>
              <a:t> 	order by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γ</a:t>
            </a:r>
            <a:r>
              <a:rPr lang="en-US" sz="1800" dirty="0">
                <a:solidFill>
                  <a:srgbClr val="FF0000"/>
                </a:solidFill>
              </a:rPr>
              <a:t> 	group by 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left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⟖</a:t>
            </a:r>
            <a:r>
              <a:rPr lang="en-US" sz="1800" dirty="0">
                <a:solidFill>
                  <a:srgbClr val="FF0000"/>
                </a:solidFill>
              </a:rPr>
              <a:t>	right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⟗</a:t>
            </a:r>
            <a:r>
              <a:rPr lang="en-US" sz="1800" dirty="0">
                <a:solidFill>
                  <a:srgbClr val="FF0000"/>
                </a:solidFill>
              </a:rPr>
              <a:t>	full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76600" y="514350"/>
            <a:ext cx="5867400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 operators are useful and “common,” but not always considered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lang="en-US" sz="1200" dirty="0">
                <a:solidFill>
                  <a:srgbClr val="FF0000"/>
                </a:solidFill>
              </a:rPr>
              <a:t>part of the core algebra.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or the obscure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operatorsbecause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they may be common 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0CF939-03DF-F4A2-0B5B-A12AA91E7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12" y="552450"/>
            <a:ext cx="4066988" cy="4038600"/>
          </a:xfrm>
        </p:spPr>
        <p:txBody>
          <a:bodyPr/>
          <a:lstStyle/>
          <a:p>
            <a:r>
              <a:rPr lang="en-US" sz="1600" dirty="0"/>
              <a:t>Some terms:</a:t>
            </a:r>
          </a:p>
          <a:p>
            <a:pPr lvl="1"/>
            <a:r>
              <a:rPr lang="en-US" sz="1400" dirty="0"/>
              <a:t>Natural Join</a:t>
            </a:r>
          </a:p>
          <a:p>
            <a:pPr lvl="2"/>
            <a:r>
              <a:rPr lang="en-US" sz="1200" dirty="0"/>
              <a:t>Equality of A and B columns</a:t>
            </a:r>
          </a:p>
          <a:p>
            <a:pPr lvl="2"/>
            <a:r>
              <a:rPr lang="en-US" sz="1200" dirty="0"/>
              <a:t>With the same name.</a:t>
            </a:r>
          </a:p>
          <a:p>
            <a:pPr lvl="1"/>
            <a:r>
              <a:rPr lang="en-US" sz="1400" dirty="0"/>
              <a:t>Equijoin</a:t>
            </a:r>
          </a:p>
          <a:p>
            <a:pPr lvl="2"/>
            <a:r>
              <a:rPr lang="en-US" sz="1200" dirty="0"/>
              <a:t>Explicitly specify columns that</a:t>
            </a:r>
            <a:br>
              <a:rPr lang="en-US" sz="1200" dirty="0"/>
            </a:br>
            <a:r>
              <a:rPr lang="en-US" sz="1200" dirty="0"/>
              <a:t>must have the same value.</a:t>
            </a:r>
          </a:p>
          <a:p>
            <a:pPr lvl="2"/>
            <a:r>
              <a:rPr lang="en-US" sz="1200" dirty="0" err="1"/>
              <a:t>A.x</a:t>
            </a:r>
            <a:r>
              <a:rPr lang="en-US" sz="1200" dirty="0"/>
              <a:t>=</a:t>
            </a:r>
            <a:r>
              <a:rPr lang="en-US" sz="1200" dirty="0" err="1"/>
              <a:t>B.z</a:t>
            </a:r>
            <a:r>
              <a:rPr lang="en-US" sz="1200" dirty="0"/>
              <a:t> AND </a:t>
            </a:r>
            <a:r>
              <a:rPr lang="en-US" sz="1200" dirty="0" err="1"/>
              <a:t>A.q</a:t>
            </a:r>
            <a:r>
              <a:rPr lang="en-US" sz="1200" dirty="0"/>
              <a:t>=</a:t>
            </a:r>
            <a:r>
              <a:rPr lang="en-US" sz="1200" dirty="0" err="1"/>
              <a:t>B.w</a:t>
            </a:r>
            <a:endParaRPr lang="en-US" sz="1200" dirty="0"/>
          </a:p>
          <a:p>
            <a:pPr lvl="1"/>
            <a:r>
              <a:rPr lang="en-US" sz="1400" dirty="0"/>
              <a:t>Theta Join: Arbitrary predicate.</a:t>
            </a:r>
          </a:p>
          <a:p>
            <a:r>
              <a:rPr lang="en-US" sz="1600" dirty="0"/>
              <a:t>Inner Join</a:t>
            </a:r>
          </a:p>
          <a:p>
            <a:pPr lvl="1"/>
            <a:r>
              <a:rPr lang="en-US" sz="1400" dirty="0"/>
              <a:t>JOIN “matches” rows in A and B.</a:t>
            </a:r>
          </a:p>
          <a:p>
            <a:pPr lvl="1"/>
            <a:r>
              <a:rPr lang="en-US" sz="1400" dirty="0"/>
              <a:t>Result contains ONLY the matched pairs.</a:t>
            </a:r>
          </a:p>
          <a:p>
            <a:r>
              <a:rPr lang="en-US" sz="1600" dirty="0"/>
              <a:t>What is I want:</a:t>
            </a:r>
          </a:p>
          <a:p>
            <a:pPr lvl="1"/>
            <a:r>
              <a:rPr lang="en-US" sz="1400" dirty="0"/>
              <a:t>All the rows that matched.</a:t>
            </a:r>
          </a:p>
          <a:p>
            <a:pPr lvl="1"/>
            <a:r>
              <a:rPr lang="en-US" sz="1400" dirty="0"/>
              <a:t>And the rows from A that did not match?</a:t>
            </a:r>
          </a:p>
          <a:p>
            <a:pPr lvl="1"/>
            <a:r>
              <a:rPr lang="en-US" sz="1400" dirty="0"/>
              <a:t>OUTER JOIN (⟖, </a:t>
            </a:r>
            <a:r>
              <a:rPr lang="el-GR" sz="1400" dirty="0"/>
              <a:t>⟕</a:t>
            </a:r>
            <a:r>
              <a:rPr lang="en-US" sz="14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44AD3D-D60A-803B-96D9-032E25B8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71EBF-A5C4-8ACA-B02B-CDCF4662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666750"/>
            <a:ext cx="4598390" cy="31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4495800" cy="4038600"/>
          </a:xfrm>
        </p:spPr>
        <p:txBody>
          <a:bodyPr/>
          <a:lstStyle/>
          <a:p>
            <a:r>
              <a:rPr lang="en-US" b="1" dirty="0"/>
              <a:t>A course and its prerequisites</a:t>
            </a:r>
          </a:p>
          <a:p>
            <a:pPr marL="457200" lvl="1" indent="0">
              <a:buNone/>
            </a:pPr>
            <a:r>
              <a:rPr lang="el-GR" dirty="0"/>
              <a:t>π 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course_title←course.title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prerequisite_id←prereq.prereq_id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prerequisite_title←p.course_id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(course ⨝ </a:t>
            </a:r>
            <a:r>
              <a:rPr lang="en-US" dirty="0" err="1"/>
              <a:t>prereq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/>
              <a:t>	⨝ </a:t>
            </a:r>
            <a:r>
              <a:rPr lang="en-US" dirty="0" err="1"/>
              <a:t>prereq.prereq_id</a:t>
            </a:r>
            <a:r>
              <a:rPr lang="en-US" dirty="0"/>
              <a:t>=</a:t>
            </a:r>
            <a:r>
              <a:rPr lang="en-US" dirty="0" err="1"/>
              <a:t>p.course_id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ρ </a:t>
            </a:r>
            <a:r>
              <a:rPr lang="en-US" dirty="0"/>
              <a:t>p(course))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48835-7245-4D1D-41EA-DF28EFCF5A67}"/>
              </a:ext>
            </a:extLst>
          </p:cNvPr>
          <p:cNvSpPr txBox="1"/>
          <p:nvPr/>
        </p:nvSpPr>
        <p:spPr>
          <a:xfrm>
            <a:off x="4495800" y="819150"/>
            <a:ext cx="449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course and </a:t>
            </a:r>
            <a:r>
              <a:rPr lang="en-US" dirty="0" err="1"/>
              <a:t>prereq</a:t>
            </a:r>
            <a:r>
              <a:rPr lang="en-US" dirty="0"/>
              <a:t> to 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prereq_id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with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using </a:t>
            </a:r>
            <a:r>
              <a:rPr lang="en-US" dirty="0" err="1"/>
              <a:t>prereq_id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get the </a:t>
            </a:r>
            <a:r>
              <a:rPr lang="en-US" dirty="0" err="1"/>
              <a:t>prereq</a:t>
            </a:r>
            <a:r>
              <a:rPr lang="en-US" dirty="0"/>
              <a:t>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course.course_id</a:t>
            </a:r>
            <a:r>
              <a:rPr lang="en-US" dirty="0"/>
              <a:t> is ambiguous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Because the table appears twice.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So, I have to “alias” the second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note the use of renaming in the</a:t>
            </a:r>
            <a:br>
              <a:rPr lang="en-US" dirty="0"/>
            </a:br>
            <a:r>
              <a:rPr lang="en-US" dirty="0"/>
              <a:t>project for column names.</a:t>
            </a:r>
          </a:p>
        </p:txBody>
      </p:sp>
    </p:spTree>
    <p:extLst>
      <p:ext uri="{BB962C8B-B14F-4D97-AF65-F5344CB8AC3E}">
        <p14:creationId xmlns:p14="http://schemas.microsoft.com/office/powerpoint/2010/main" val="378149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8308788" cy="4038600"/>
          </a:xfrm>
        </p:spPr>
        <p:txBody>
          <a:bodyPr/>
          <a:lstStyle/>
          <a:p>
            <a:r>
              <a:rPr lang="en-US" b="1" dirty="0"/>
              <a:t>Courses-prerequisites and courses without </a:t>
            </a:r>
            <a:r>
              <a:rPr lang="en-US" b="1" dirty="0" err="1"/>
              <a:t>prereqs</a:t>
            </a:r>
            <a:r>
              <a:rPr lang="en-US" b="1" dirty="0"/>
              <a:t>.</a:t>
            </a:r>
          </a:p>
          <a:p>
            <a:pPr marL="457200" lvl="1" indent="0">
              <a:buNone/>
            </a:pPr>
            <a:r>
              <a:rPr lang="el-GR" dirty="0"/>
              <a:t>τ </a:t>
            </a:r>
            <a:r>
              <a:rPr lang="en-US" dirty="0" err="1"/>
              <a:t>prerequisite_id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l-GR" dirty="0"/>
              <a:t>π 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course_title←course.title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prerequisite_id←prereq.prereq_id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prerequisite_title←p.course_id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(course ⟕ </a:t>
            </a:r>
            <a:r>
              <a:rPr lang="en-US" dirty="0" err="1"/>
              <a:t>prereq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/>
              <a:t>	⟕ </a:t>
            </a:r>
            <a:r>
              <a:rPr lang="en-US" dirty="0" err="1"/>
              <a:t>prereq.prereq_id</a:t>
            </a:r>
            <a:r>
              <a:rPr lang="en-US" dirty="0"/>
              <a:t>=</a:t>
            </a:r>
            <a:r>
              <a:rPr lang="en-US" dirty="0" err="1"/>
              <a:t>p.course_id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ρ </a:t>
            </a:r>
            <a:r>
              <a:rPr lang="en-US" dirty="0"/>
              <a:t>p(course))</a:t>
            </a:r>
          </a:p>
          <a:p>
            <a:pPr marL="457200" lvl="1" indent="0">
              <a:buNone/>
            </a:pP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2879550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8308788" cy="4038600"/>
          </a:xfrm>
        </p:spPr>
        <p:txBody>
          <a:bodyPr/>
          <a:lstStyle/>
          <a:p>
            <a:r>
              <a:rPr lang="en-US" b="1" dirty="0"/>
              <a:t>Courses that are not prerequisites</a:t>
            </a:r>
          </a:p>
          <a:p>
            <a:pPr marL="457200" lvl="1" indent="0">
              <a:buNone/>
            </a:pPr>
            <a:r>
              <a:rPr lang="el-GR" dirty="0"/>
              <a:t>τ </a:t>
            </a:r>
            <a:r>
              <a:rPr lang="en-US" dirty="0" err="1"/>
              <a:t>prereq_course_id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π </a:t>
            </a:r>
            <a:r>
              <a:rPr lang="en-US" dirty="0" err="1"/>
              <a:t>prereq_course_id←prereq.course_id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 err="1"/>
              <a:t>course_title←course.title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(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 err="1"/>
              <a:t>prereq</a:t>
            </a:r>
            <a:r>
              <a:rPr lang="en-US" dirty="0"/>
              <a:t> ⟖ </a:t>
            </a:r>
            <a:r>
              <a:rPr lang="en-US" dirty="0" err="1"/>
              <a:t>prereq_id</a:t>
            </a:r>
            <a:r>
              <a:rPr lang="en-US" dirty="0"/>
              <a:t>=</a:t>
            </a:r>
            <a:r>
              <a:rPr lang="en-US" dirty="0" err="1"/>
              <a:t>course.course_id</a:t>
            </a:r>
            <a:r>
              <a:rPr lang="en-US" dirty="0"/>
              <a:t> course</a:t>
            </a:r>
          </a:p>
          <a:p>
            <a:pPr marL="457200" lvl="1" indent="0">
              <a:buNone/>
            </a:pPr>
            <a:r>
              <a:rPr lang="en-US" dirty="0"/>
              <a:t>		)</a:t>
            </a:r>
          </a:p>
          <a:p>
            <a:pPr marL="457200" lvl="1" indent="0">
              <a:buNone/>
            </a:pPr>
            <a:r>
              <a:rPr lang="en-US" dirty="0"/>
              <a:t>	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338024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1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5157C1-5C9B-D4AD-3DB0-811BA9E45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do more examples in lectures, HW assignments and exams.</a:t>
            </a:r>
          </a:p>
          <a:p>
            <a:r>
              <a:rPr lang="en-US" dirty="0"/>
              <a:t>The language </a:t>
            </a:r>
            <a:r>
              <a:rPr lang="en-US" i="1" dirty="0"/>
              <a:t>is interesting but</a:t>
            </a:r>
            <a:r>
              <a:rPr lang="en-US" dirty="0"/>
              <a:t> can be tedious and confusing.</a:t>
            </a:r>
          </a:p>
          <a:p>
            <a:r>
              <a:rPr lang="en-US" dirty="0"/>
              <a:t>Useful in some advanced scenarios:</a:t>
            </a:r>
          </a:p>
          <a:p>
            <a:pPr lvl="1"/>
            <a:r>
              <a:rPr lang="en-US" dirty="0"/>
              <a:t>Designing query languages for new databases and data models.</a:t>
            </a:r>
          </a:p>
          <a:p>
            <a:pPr lvl="1"/>
            <a:r>
              <a:rPr lang="en-US" dirty="0"/>
              <a:t>Understanding how DBMS implement query processing and optimization.</a:t>
            </a:r>
          </a:p>
          <a:p>
            <a:r>
              <a:rPr lang="en-US" dirty="0"/>
              <a:t>Also cover because it does come up in some advanced courses,</a:t>
            </a:r>
            <a:br>
              <a:rPr lang="en-US" dirty="0"/>
            </a:br>
            <a:r>
              <a:rPr lang="en-US" dirty="0"/>
              <a:t>and may come up in job interviews.</a:t>
            </a:r>
          </a:p>
          <a:p>
            <a:r>
              <a:rPr lang="en-US" dirty="0"/>
              <a:t>I give take home exams and homework assignments:</a:t>
            </a:r>
          </a:p>
          <a:p>
            <a:pPr lvl="1"/>
            <a:r>
              <a:rPr lang="en-US" dirty="0"/>
              <a:t>I cannot remember some of the more obscure operators.</a:t>
            </a:r>
          </a:p>
          <a:p>
            <a:pPr lvl="1"/>
            <a:r>
              <a:rPr lang="en-US" dirty="0"/>
              <a:t>You have to tinker with the expressions to get an answer.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09064-175F-04F0-91ED-2E4BCA2C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141333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More SQL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890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Types and Functions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9428D2A-A895-0147-878C-C68D513B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489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942765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6210" y="122635"/>
            <a:ext cx="5448300" cy="4143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6545"/>
            <a:ext cx="5583788" cy="3646884"/>
          </a:xfrm>
        </p:spPr>
        <p:txBody>
          <a:bodyPr/>
          <a:lstStyle/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457B3-5F41-7F4F-A5BA-9844EF82185A}"/>
              </a:ext>
            </a:extLst>
          </p:cNvPr>
          <p:cNvSpPr txBox="1"/>
          <p:nvPr/>
        </p:nvSpPr>
        <p:spPr>
          <a:xfrm>
            <a:off x="502611" y="3714750"/>
            <a:ext cx="698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All implementations of SQL support a common core, but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have proprietary extensions: operators on types, additional types.</a:t>
            </a:r>
          </a:p>
        </p:txBody>
      </p:sp>
    </p:spTree>
    <p:extLst>
      <p:ext uri="{BB962C8B-B14F-4D97-AF65-F5344CB8AC3E}">
        <p14:creationId xmlns:p14="http://schemas.microsoft.com/office/powerpoint/2010/main" val="219606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722445" cy="2901267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  <a:p>
            <a:endParaRPr lang="en-US" altLang="en-US" dirty="0"/>
          </a:p>
          <a:p>
            <a:r>
              <a:rPr lang="en-US" altLang="en-US" dirty="0"/>
              <a:t>MySQL:</a:t>
            </a:r>
          </a:p>
          <a:p>
            <a:pPr lvl="1"/>
            <a:r>
              <a:rPr lang="en-US" altLang="en-US" dirty="0"/>
              <a:t>TEXT CLOB VARCHAR(64000)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54B5-BA96-FE41-9C7A-CCCEE99653F4}"/>
              </a:ext>
            </a:extLst>
          </p:cNvPr>
          <p:cNvSpPr txBox="1"/>
          <p:nvPr/>
        </p:nvSpPr>
        <p:spPr>
          <a:xfrm>
            <a:off x="304800" y="3562350"/>
            <a:ext cx="7509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CLOBs and BLOBs are very uncommon.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Today applications keep documents, images, CAD files, etc. in “block/object storage.”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database contains just the hyperlinks to the files/content.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see some examples when we talk about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401069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Pretty good, concise place to find information about MySQL.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90825-0982-6B43-83D4-56D601F1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" y="852015"/>
            <a:ext cx="4247138" cy="123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38599-C0A5-2A4C-AAA3-2DC148FD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07348"/>
            <a:ext cx="3721657" cy="4128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E00E8-71AE-9F46-9D3C-E7427BF7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8" y="2090265"/>
            <a:ext cx="4654604" cy="2373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dev.mysql.com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refman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/8.0/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/data-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types.html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6E29FF-A310-594F-90E9-D2092565A1A8}"/>
              </a:ext>
            </a:extLst>
          </p:cNvPr>
          <p:cNvSpPr/>
          <p:nvPr/>
        </p:nvSpPr>
        <p:spPr>
          <a:xfrm>
            <a:off x="3661557" y="1590148"/>
            <a:ext cx="129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These lists are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 complete.</a:t>
            </a:r>
          </a:p>
        </p:txBody>
      </p:sp>
    </p:spTree>
    <p:extLst>
      <p:ext uri="{BB962C8B-B14F-4D97-AF65-F5344CB8AC3E}">
        <p14:creationId xmlns:p14="http://schemas.microsoft.com/office/powerpoint/2010/main" val="2483713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Pretty good, concise place to find information about MySQL.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dev.mysql.com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refman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/8.0/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/data-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types.html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4444F-1BDD-F243-A537-957787BD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1" y="829292"/>
            <a:ext cx="4347359" cy="2872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2135-D8F3-4C4A-9B77-551E214E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29" y="558901"/>
            <a:ext cx="4284235" cy="350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F9F4B-39B0-BE46-9BF1-35C25CC6A9B2}"/>
              </a:ext>
            </a:extLst>
          </p:cNvPr>
          <p:cNvSpPr txBox="1"/>
          <p:nvPr/>
        </p:nvSpPr>
        <p:spPr>
          <a:xfrm>
            <a:off x="172570" y="4099744"/>
            <a:ext cx="754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These lists are not complete for the basic groups, and there are some advanced types (JSON, Spatial).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learn all of this by practicing, trial and error, etc.</a:t>
            </a:r>
          </a:p>
        </p:txBody>
      </p:sp>
    </p:spTree>
    <p:extLst>
      <p:ext uri="{BB962C8B-B14F-4D97-AF65-F5344CB8AC3E}">
        <p14:creationId xmlns:p14="http://schemas.microsoft.com/office/powerpoint/2010/main" val="3147127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03018"/>
            <a:ext cx="5729102" cy="3486102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0144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575962" cy="3284934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416844" algn="l"/>
                <a:tab pos="1802606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94068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EE174-B733-164C-84A7-E23F3049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66750"/>
            <a:ext cx="8839200" cy="3962400"/>
          </a:xfrm>
        </p:spPr>
        <p:txBody>
          <a:bodyPr/>
          <a:lstStyle/>
          <a:p>
            <a:r>
              <a:rPr lang="en-US" dirty="0"/>
              <a:t>Some information and references to help with HW 1</a:t>
            </a:r>
          </a:p>
          <a:p>
            <a:pPr lvl="1"/>
            <a:r>
              <a:rPr lang="en-US" dirty="0"/>
              <a:t>Data modeling:</a:t>
            </a:r>
          </a:p>
          <a:p>
            <a:pPr lvl="2"/>
            <a:r>
              <a:rPr lang="en-US" dirty="0"/>
              <a:t>Crow’s Foot Notation</a:t>
            </a:r>
          </a:p>
          <a:p>
            <a:pPr lvl="2"/>
            <a:r>
              <a:rPr lang="en-US" dirty="0"/>
              <a:t>Worked Crow’s Foot modeling </a:t>
            </a:r>
            <a:r>
              <a:rPr lang="en-US" dirty="0">
                <a:sym typeface="Wingdings" pitchFamily="2" charset="2"/>
              </a:rPr>
              <a:t> DDL</a:t>
            </a:r>
          </a:p>
          <a:p>
            <a:pPr lvl="1"/>
            <a:r>
              <a:rPr lang="en-US" dirty="0">
                <a:sym typeface="Wingdings" pitchFamily="2" charset="2"/>
              </a:rPr>
              <a:t>Introduction to Pandas, including CSV and SQL.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advanced relational algebra and the dreaded “</a:t>
            </a:r>
            <a:r>
              <a:rPr lang="en-US" dirty="0" err="1"/>
              <a:t>RelaX</a:t>
            </a:r>
            <a:r>
              <a:rPr lang="en-US" dirty="0"/>
              <a:t> Calculator.”</a:t>
            </a:r>
          </a:p>
          <a:p>
            <a:endParaRPr lang="en-US" dirty="0"/>
          </a:p>
          <a:p>
            <a:r>
              <a:rPr lang="en-US" dirty="0"/>
              <a:t>Diving deeper into SQL.</a:t>
            </a:r>
          </a:p>
          <a:p>
            <a:endParaRPr lang="en-US" dirty="0"/>
          </a:p>
          <a:p>
            <a:r>
              <a:rPr lang="en-US" dirty="0"/>
              <a:t>Discuss HW notebook and project code.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F2C5B-01D9-0D4F-8F9D-399CAE5A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36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525CA-CA22-3544-BC3E-B267FC3A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98384"/>
            <a:ext cx="2126991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8EB2-C3AA-2F44-91E7-67117409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460534"/>
            <a:ext cx="1990779" cy="2267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93923-E9B2-EC4F-86B5-2CA78640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90" y="498384"/>
            <a:ext cx="2513907" cy="363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FD21-1866-8A4D-AE81-D7A0DDF16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78" y="498384"/>
            <a:ext cx="2514631" cy="401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BFF8FF-E38F-3344-BE99-8BC1C5911135}"/>
              </a:ext>
            </a:extLst>
          </p:cNvPr>
          <p:cNvSpPr txBox="1"/>
          <p:nvPr/>
        </p:nvSpPr>
        <p:spPr>
          <a:xfrm>
            <a:off x="2362200" y="4142203"/>
            <a:ext cx="3621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Almost all programming languages have similar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function libraries.</a:t>
            </a:r>
          </a:p>
        </p:txBody>
      </p:sp>
    </p:spTree>
    <p:extLst>
      <p:ext uri="{BB962C8B-B14F-4D97-AF65-F5344CB8AC3E}">
        <p14:creationId xmlns:p14="http://schemas.microsoft.com/office/powerpoint/2010/main" val="75352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0A0D0-58A4-0E40-A897-E174B751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learn all of these functions?</a:t>
            </a:r>
          </a:p>
          <a:p>
            <a:r>
              <a:rPr lang="en-US" dirty="0"/>
              <a:t>Well, “How do I get to Carnegie Hall?”</a:t>
            </a:r>
          </a:p>
          <a:p>
            <a:r>
              <a:rPr lang="en-US" dirty="0"/>
              <a:t>“Practice.”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880998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BBFC4-7EF3-CB42-9374-6B7801D4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SQL Data Types:</a:t>
            </a:r>
          </a:p>
          <a:p>
            <a:pPr lvl="1"/>
            <a:r>
              <a:rPr lang="en-US" sz="1600" dirty="0"/>
              <a:t>There is a common, standard core set of data types that all SQL implementations support.</a:t>
            </a:r>
          </a:p>
          <a:p>
            <a:pPr lvl="1"/>
            <a:r>
              <a:rPr lang="en-US" sz="1600" dirty="0"/>
              <a:t>Most SQL implementations have additional types and extensions.</a:t>
            </a:r>
          </a:p>
          <a:p>
            <a:r>
              <a:rPr lang="en-US" sz="1800" dirty="0"/>
              <a:t>Functions on Data Types:</a:t>
            </a:r>
          </a:p>
          <a:p>
            <a:pPr lvl="1"/>
            <a:r>
              <a:rPr lang="en-US" sz="1600" dirty="0"/>
              <a:t>There is a common, standard core set of functions for each data type that all SQL implementations support.</a:t>
            </a:r>
          </a:p>
          <a:p>
            <a:pPr lvl="1"/>
            <a:r>
              <a:rPr lang="en-US" sz="1600" dirty="0"/>
              <a:t>Most SQL implementations have additional functions and extensions.</a:t>
            </a:r>
          </a:p>
          <a:p>
            <a:r>
              <a:rPr lang="en-US" sz="1800" dirty="0"/>
              <a:t>I do not expect you to memorize the types, functions, etc.</a:t>
            </a:r>
            <a:br>
              <a:rPr lang="en-US" sz="1800" dirty="0"/>
            </a:br>
            <a:r>
              <a:rPr lang="en-US" sz="1800" dirty="0"/>
              <a:t>You can look them up, play with them, ... On homework assignments and exams.</a:t>
            </a:r>
          </a:p>
          <a:p>
            <a:r>
              <a:rPr lang="en-US" sz="1800" dirty="0"/>
              <a:t>We saw some interesting additional features that we will cover later in this lecture:</a:t>
            </a:r>
          </a:p>
          <a:p>
            <a:pPr lvl="1"/>
            <a:r>
              <a:rPr lang="en-US" sz="1600" dirty="0"/>
              <a:t>GROUP BY</a:t>
            </a:r>
          </a:p>
          <a:p>
            <a:pPr lvl="1"/>
            <a:r>
              <a:rPr lang="en-US" sz="1600" dirty="0"/>
              <a:t>ORDER BY</a:t>
            </a:r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35173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Order By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7B55DC63-B865-21E9-923C-E2535AF84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474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641658" cy="3064288"/>
          </a:xfrm>
        </p:spPr>
        <p:txBody>
          <a:bodyPr/>
          <a:lstStyle/>
          <a:p>
            <a:pPr>
              <a:tabLst>
                <a:tab pos="679847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679847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7181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INSERT, UPDATE, DELETE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457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1167694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59756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533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613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More Relational Algebra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650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2195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831743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587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4210623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0102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2910"/>
            <a:ext cx="5742419" cy="3404187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6106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A688CF-5430-FE46-BD7B-4E2E49E3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INSERT, UPDATE and DELETE are pretty straightforward.</a:t>
            </a:r>
          </a:p>
          <a:p>
            <a:r>
              <a:rPr lang="en-US" sz="1800" dirty="0"/>
              <a:t>UPDATE and DELETE are very similar to SELECT</a:t>
            </a:r>
          </a:p>
          <a:p>
            <a:pPr lvl="1"/>
            <a:r>
              <a:rPr lang="en-US" sz="1600" dirty="0"/>
              <a:t>WHERE clause specifies which rows are affected.</a:t>
            </a:r>
          </a:p>
          <a:p>
            <a:pPr lvl="1"/>
            <a:r>
              <a:rPr lang="en-US" sz="1600" dirty="0"/>
              <a:t>The SELECT choose the columns to return.</a:t>
            </a:r>
          </a:p>
          <a:p>
            <a:pPr lvl="1"/>
            <a:r>
              <a:rPr lang="en-US" sz="1600" dirty="0"/>
              <a:t>The SET clause chooses and changes columns.</a:t>
            </a:r>
          </a:p>
          <a:p>
            <a:pPr lvl="1"/>
            <a:r>
              <a:rPr lang="en-US" sz="1600" dirty="0"/>
              <a:t>DELETE just removes the specified rows.</a:t>
            </a:r>
          </a:p>
          <a:p>
            <a:r>
              <a:rPr lang="en-US" sz="1800" dirty="0"/>
              <a:t>INSERT, UPDATE and DELETE changes must not violate constraints, e.g.</a:t>
            </a:r>
          </a:p>
          <a:p>
            <a:pPr lvl="1"/>
            <a:r>
              <a:rPr lang="en-US" sz="1600" dirty="0"/>
              <a:t>INSERT a row that causes a duplicate key.</a:t>
            </a:r>
          </a:p>
          <a:p>
            <a:pPr lvl="1"/>
            <a:r>
              <a:rPr lang="en-US" sz="1600" dirty="0"/>
              <a:t>DELETE a referenced (target) foreign key.</a:t>
            </a:r>
          </a:p>
          <a:p>
            <a:pPr lvl="1"/>
            <a:r>
              <a:rPr lang="en-US" sz="1600" dirty="0"/>
              <a:t>UPDATE columns that create a duplicate key.</a:t>
            </a:r>
          </a:p>
          <a:p>
            <a:pPr lvl="1"/>
            <a:r>
              <a:rPr lang="en-US" sz="1600" dirty="0"/>
              <a:t>INSERT values do not include all NOT NULL columns.</a:t>
            </a:r>
          </a:p>
          <a:p>
            <a:r>
              <a:rPr lang="en-US" sz="1800" dirty="0"/>
              <a:t>I am not going to do example now, but you have seen and will see me do examples in the context of larger examples.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F117B-D7DD-F14F-B526-E29E00E4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37149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FC08FDF-BAF3-8243-9AF2-AF7A9CCE3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341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2835023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457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2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662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9740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585345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CA71A0F-941E-8148-89D3-382B98F78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987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10174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4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HW 1 – Help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Cover Some Topics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54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ER Modeling: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Review, Worked Example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br>
              <a:rPr lang="en-US" altLang="en-US" sz="4000" i="1" dirty="0">
                <a:solidFill>
                  <a:schemeClr val="bg1"/>
                </a:solidFill>
              </a:rPr>
            </a:br>
            <a:endParaRPr lang="en-US" altLang="en-US" sz="40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7A253B-A8C4-5746-9156-7A26F13D2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6925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4719B9-DD45-CC42-BDB6-B41AF29ED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3657600"/>
          </a:xfrm>
        </p:spPr>
        <p:txBody>
          <a:bodyPr/>
          <a:lstStyle/>
          <a:p>
            <a:r>
              <a:rPr lang="en-US" sz="1600" dirty="0"/>
              <a:t>There are several aspects to entity-entity relationships. The core concepts are:</a:t>
            </a:r>
          </a:p>
          <a:p>
            <a:pPr lvl="1"/>
            <a:r>
              <a:rPr lang="en-US" sz="1400" dirty="0"/>
              <a:t>Cardinality: binary, 3 entities, 4, entities, ... ...</a:t>
            </a:r>
          </a:p>
          <a:p>
            <a:pPr lvl="1"/>
            <a:r>
              <a:rPr lang="en-US" sz="1400" dirty="0"/>
              <a:t>Multiplicity</a:t>
            </a:r>
          </a:p>
          <a:p>
            <a:pPr lvl="1"/>
            <a:r>
              <a:rPr lang="en-US" sz="1400" dirty="0"/>
              <a:t>Mandatory/Optional (also known as partial participation, total participation)</a:t>
            </a:r>
          </a:p>
          <a:p>
            <a:pPr lvl="1"/>
            <a:endParaRPr lang="en-US" sz="1400" dirty="0"/>
          </a:p>
          <a:p>
            <a:r>
              <a:rPr lang="en-US" sz="1600" dirty="0"/>
              <a:t>There is a great on-line tutorial if you need to refresh your memory and get </a:t>
            </a:r>
            <a:r>
              <a:rPr lang="en-US" sz="1400" dirty="0"/>
              <a:t>additional</a:t>
            </a:r>
            <a:r>
              <a:rPr lang="en-US" sz="1600" dirty="0"/>
              <a:t> information.</a:t>
            </a:r>
            <a:br>
              <a:rPr lang="en-US" sz="1600" dirty="0"/>
            </a:br>
            <a:r>
              <a:rPr lang="en-US" sz="1600" u="sng" dirty="0">
                <a:hlinkClick r:id="rId2"/>
              </a:rPr>
              <a:t>https://www.vertabelo.com/blog/crow-s-foot-notation/</a:t>
            </a:r>
            <a:endParaRPr lang="en-US" sz="1600" u="sng" dirty="0"/>
          </a:p>
          <a:p>
            <a:endParaRPr lang="en-US" sz="1600" u="sng" dirty="0"/>
          </a:p>
          <a:p>
            <a:r>
              <a:rPr lang="en-US" sz="1600" dirty="0"/>
              <a:t>There are several other notations.</a:t>
            </a:r>
          </a:p>
          <a:p>
            <a:pPr lvl="1"/>
            <a:r>
              <a:rPr lang="en-US" sz="1400" dirty="0"/>
              <a:t>The book uses more formal ER Model (</a:t>
            </a:r>
            <a:r>
              <a:rPr lang="en-US" sz="1400" dirty="0">
                <a:hlinkClick r:id="rId3"/>
              </a:rPr>
              <a:t>https://en.wikipedia.org/wiki/Entity%E2%80%93relationship_model</a:t>
            </a:r>
            <a:r>
              <a:rPr lang="en-US" sz="1400" dirty="0"/>
              <a:t>).</a:t>
            </a:r>
          </a:p>
          <a:p>
            <a:pPr lvl="1"/>
            <a:r>
              <a:rPr lang="en-US" sz="1400" dirty="0"/>
              <a:t>I find this tedious and to be overkill, but we will see that it is more complete.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</p:spTree>
    <p:extLst>
      <p:ext uri="{BB962C8B-B14F-4D97-AF65-F5344CB8AC3E}">
        <p14:creationId xmlns:p14="http://schemas.microsoft.com/office/powerpoint/2010/main" val="917949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89F50-B23C-6447-BE82-BF0C36B1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13"/>
            <a:ext cx="9144000" cy="31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1623954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25DA9-E8FE-8844-B4C9-39493BA2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08000"/>
            <a:ext cx="7213600" cy="412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ECB654-A2EA-EA40-9D4E-42157DD6FE61}"/>
              </a:ext>
            </a:extLst>
          </p:cNvPr>
          <p:cNvSpPr txBox="1"/>
          <p:nvPr/>
        </p:nvSpPr>
        <p:spPr>
          <a:xfrm>
            <a:off x="215936" y="666750"/>
            <a:ext cx="3236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those other endings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Lucidchart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0713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621C17-2553-6E4F-94EF-6D971F25F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90" y="514350"/>
            <a:ext cx="8839200" cy="4038600"/>
          </a:xfrm>
        </p:spPr>
        <p:txBody>
          <a:bodyPr/>
          <a:lstStyle/>
          <a:p>
            <a:r>
              <a:rPr lang="en-US" dirty="0"/>
              <a:t>Scenario</a:t>
            </a:r>
          </a:p>
          <a:p>
            <a:pPr lvl="1"/>
            <a:r>
              <a:rPr lang="en-US" dirty="0"/>
              <a:t>Course with complex course ID.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Instructor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pPr lvl="1"/>
            <a:endParaRPr lang="en-US" dirty="0"/>
          </a:p>
          <a:p>
            <a:r>
              <a:rPr lang="en-US" dirty="0"/>
              <a:t>Do ER (live) diagram in </a:t>
            </a:r>
            <a:r>
              <a:rPr lang="en-US" dirty="0" err="1"/>
              <a:t>Lucidchart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Do schema creation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DataGrip</a:t>
            </a:r>
            <a:endParaRPr lang="en-US" dirty="0"/>
          </a:p>
          <a:p>
            <a:pPr lvl="1"/>
            <a:r>
              <a:rPr lang="en-US" dirty="0"/>
              <a:t>Show copying statements int the notebook.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5C452A-F954-2842-9DE2-3153D28D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Example</a:t>
            </a:r>
          </a:p>
        </p:txBody>
      </p:sp>
      <p:pic>
        <p:nvPicPr>
          <p:cNvPr id="1026" name="Picture 2" descr="You&amp;#39;ll Never Guess What &amp;quot;Darth Vader&amp;quot; Actually Means!">
            <a:extLst>
              <a:ext uri="{FF2B5EF4-FFF2-40B4-BE49-F238E27FC236}">
                <a16:creationId xmlns:a16="http://schemas.microsoft.com/office/drawing/2014/main" id="{D4220864-07A0-C548-AAED-95820298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957" y="514350"/>
            <a:ext cx="4030133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094FD-FF0A-534F-A2AB-DE1E29171F1D}"/>
              </a:ext>
            </a:extLst>
          </p:cNvPr>
          <p:cNvSpPr txBox="1"/>
          <p:nvPr/>
        </p:nvSpPr>
        <p:spPr>
          <a:xfrm>
            <a:off x="5029200" y="666750"/>
            <a:ext cx="1546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laughing</a:t>
            </a:r>
            <a:br>
              <a:rPr lang="en-US" sz="2000" b="1" dirty="0"/>
            </a:br>
            <a:r>
              <a:rPr lang="en-US" sz="2000" b="1" dirty="0"/>
              <a:t>when I make</a:t>
            </a:r>
          </a:p>
          <a:p>
            <a:r>
              <a:rPr lang="en-US" sz="2000" b="1" dirty="0"/>
              <a:t>mistakes!</a:t>
            </a:r>
          </a:p>
        </p:txBody>
      </p:sp>
    </p:spTree>
    <p:extLst>
      <p:ext uri="{BB962C8B-B14F-4D97-AF65-F5344CB8AC3E}">
        <p14:creationId xmlns:p14="http://schemas.microsoft.com/office/powerpoint/2010/main" val="31930162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7EF2D-729E-1448-8C6C-6BCCE09F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Draft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704B7-9BBE-D84F-AC2B-7F1B242C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61031"/>
            <a:ext cx="5848350" cy="40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565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6F2CD-AE4D-CB48-B08B-E176EB18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69365-2B6A-FB4C-A933-6FDA7974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40" y="133350"/>
            <a:ext cx="3752090" cy="456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DE2A5-B621-EF48-A8DE-0DFAD665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1316"/>
            <a:ext cx="3220551" cy="369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F76721-FF13-5F41-BCFC-A722E32DC902}"/>
              </a:ext>
            </a:extLst>
          </p:cNvPr>
          <p:cNvSpPr txBox="1"/>
          <p:nvPr/>
        </p:nvSpPr>
        <p:spPr>
          <a:xfrm>
            <a:off x="0" y="524328"/>
            <a:ext cx="5410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www.cc-seas.columbia.edu</a:t>
            </a:r>
            <a:r>
              <a:rPr lang="en-US" sz="900" dirty="0"/>
              <a:t>/sites/</a:t>
            </a:r>
            <a:r>
              <a:rPr lang="en-US" sz="900" dirty="0" err="1"/>
              <a:t>dsa</a:t>
            </a:r>
            <a:r>
              <a:rPr lang="en-US" sz="900" dirty="0"/>
              <a:t>/files/handbooks/Columbia%20Key%20to%20Course%20Listing.pdf</a:t>
            </a:r>
          </a:p>
        </p:txBody>
      </p:sp>
    </p:spTree>
    <p:extLst>
      <p:ext uri="{BB962C8B-B14F-4D97-AF65-F5344CB8AC3E}">
        <p14:creationId xmlns:p14="http://schemas.microsoft.com/office/powerpoint/2010/main" val="1976388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E8DC3D-26D1-9E44-BA86-56E46F9B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Open Data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5FE72-BC1F-3247-BE40-A5517A90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0572"/>
            <a:ext cx="6883400" cy="40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847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Pandas</a:t>
            </a:r>
          </a:p>
          <a:p>
            <a:pPr algn="ctr"/>
            <a:endParaRPr lang="en-US" altLang="en-US" sz="40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7A253B-A8C4-5746-9156-7A26F13D2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6386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D7B866-0007-3646-91CA-77D14C844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0" y="552450"/>
            <a:ext cx="8839200" cy="40386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“pandas is a software library written for the Python programming language for data manipulation and analysis. In particular, it offers data structures and operations for manipulating numerical tables and time series.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... ...</a:t>
            </a:r>
          </a:p>
          <a:p>
            <a:pPr lvl="1">
              <a:spcBef>
                <a:spcPts val="0"/>
              </a:spcBef>
            </a:pPr>
            <a:r>
              <a:rPr lang="en-US" sz="1400" dirty="0" err="1"/>
              <a:t>DataFrame</a:t>
            </a:r>
            <a:r>
              <a:rPr lang="en-US" sz="1400" dirty="0"/>
              <a:t> object for data manipulation with integrated indexing.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Tools for reading and writing data between in-memory data structures and different file formats.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Data alignment and integrated handling of missing data.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Reshaping and pivoting of data sets.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Label-based slicing, fancy indexing, and </a:t>
            </a:r>
            <a:r>
              <a:rPr lang="en-US" sz="1400" dirty="0" err="1"/>
              <a:t>subsetting</a:t>
            </a:r>
            <a:r>
              <a:rPr lang="en-US" sz="1400" dirty="0"/>
              <a:t> of large data sets.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Data structure column insertion and deletion.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Group by engine allowing split-apply-combine operations on data sets.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Data set merging and joining.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Hierarchical axis indexing to work with high-dimensional data in a lower-dimensional data structure.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Time series-functionality: Date range generation[6] and frequency conversions, moving window statistics, moving window linear regressions, date shifting and lagging.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Provides data filtration.”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https://</a:t>
            </a:r>
            <a:r>
              <a:rPr lang="en-US" sz="1600" dirty="0" err="1"/>
              <a:t>en.wikipedia.org</a:t>
            </a:r>
            <a:r>
              <a:rPr lang="en-US" sz="1600" dirty="0"/>
              <a:t>/wiki/Pandas_(software)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2A2CF-97FF-9841-A338-979A6ADD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1599142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4BDC14-F52B-D748-8941-32D8D6EED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590550"/>
            <a:ext cx="3657600" cy="4038600"/>
          </a:xfrm>
        </p:spPr>
        <p:txBody>
          <a:bodyPr/>
          <a:lstStyle/>
          <a:p>
            <a:r>
              <a:rPr lang="en-US" sz="1800" dirty="0"/>
              <a:t>Very Excel/Google Sheet like,</a:t>
            </a:r>
            <a:br>
              <a:rPr lang="en-US" sz="1800" dirty="0"/>
            </a:br>
            <a:r>
              <a:rPr lang="en-US" sz="1800" dirty="0"/>
              <a:t>but with</a:t>
            </a:r>
          </a:p>
          <a:p>
            <a:pPr lvl="1"/>
            <a:r>
              <a:rPr lang="en-US" sz="1600" dirty="0"/>
              <a:t>Integration with Python and libraries.</a:t>
            </a:r>
          </a:p>
          <a:p>
            <a:pPr lvl="1"/>
            <a:r>
              <a:rPr lang="en-US" sz="1600" dirty="0"/>
              <a:t>Some very powerful features.</a:t>
            </a:r>
            <a:br>
              <a:rPr lang="en-US" sz="1600" dirty="0"/>
            </a:br>
            <a:endParaRPr lang="en-US" sz="1600" dirty="0"/>
          </a:p>
          <a:p>
            <a:r>
              <a:rPr lang="en-US" sz="1800" dirty="0"/>
              <a:t>Also has basic SQL like functions.</a:t>
            </a:r>
          </a:p>
          <a:p>
            <a:endParaRPr lang="en-US" sz="1800" dirty="0"/>
          </a:p>
          <a:p>
            <a:r>
              <a:rPr lang="en-US" sz="1800" dirty="0"/>
              <a:t>The ability to read from and right to many data sources.</a:t>
            </a:r>
          </a:p>
          <a:p>
            <a:endParaRPr lang="en-US" sz="1800" dirty="0"/>
          </a:p>
          <a:p>
            <a:r>
              <a:rPr lang="en-US" sz="1800" dirty="0"/>
              <a:t>We will periodically cover details.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2A3B4-F33E-5840-B115-B9A585F9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54E89-A519-5847-A36E-0B68AE9F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66750"/>
            <a:ext cx="5314500" cy="33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15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92A3B4-F33E-5840-B115-B9A585F9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8B9D7-0357-E843-8771-FFD0C2D7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3685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E2402B-ADD7-C44E-94A7-642DA796FDF9}"/>
              </a:ext>
            </a:extLst>
          </p:cNvPr>
          <p:cNvSpPr/>
          <p:nvPr/>
        </p:nvSpPr>
        <p:spPr>
          <a:xfrm>
            <a:off x="962584" y="4188861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https://www.plus2net.com/python/pandas-input-</a:t>
            </a:r>
            <a:r>
              <a:rPr lang="en-US" dirty="0" err="1"/>
              <a:t>output.php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83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866163-372D-0941-B913-5414A8444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Notebook I used to build Student-Mentor sheet.</a:t>
            </a:r>
          </a:p>
          <a:p>
            <a:r>
              <a:rPr lang="en-US" dirty="0"/>
              <a:t>Reminding me where the notebook is</a:t>
            </a:r>
          </a:p>
          <a:p>
            <a:pPr lvl="1"/>
            <a:r>
              <a:rPr lang="en-US" dirty="0">
                <a:hlinkClick r:id="rId2"/>
              </a:rPr>
              <a:t>http://localhost:8888/notebooks/Dropbox/Columbia/W4111-Intro-to-DB-S22/DONOTSHARE/TA-MENTOR.ipynb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815EC3-11FA-384D-B637-9090EBDD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Notebook and Show Use</a:t>
            </a:r>
          </a:p>
        </p:txBody>
      </p:sp>
    </p:spTree>
    <p:extLst>
      <p:ext uri="{BB962C8B-B14F-4D97-AF65-F5344CB8AC3E}">
        <p14:creationId xmlns:p14="http://schemas.microsoft.com/office/powerpoint/2010/main" val="313380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43272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Web Application and Notebook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br>
              <a:rPr lang="en-US" altLang="en-US" sz="4000" i="1" dirty="0">
                <a:solidFill>
                  <a:schemeClr val="bg1"/>
                </a:solidFill>
              </a:rPr>
            </a:br>
            <a:endParaRPr lang="en-US" altLang="en-US" sz="40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7A253B-A8C4-5746-9156-7A26F13D2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5156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BD9F-1342-D74A-BA79-74794DDE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Alchemy is a Common Tool in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A163F-9661-634E-901F-B1425CBA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1" y="514350"/>
            <a:ext cx="6389983" cy="3931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1D603-F49D-B74F-98AE-501FA2479FBB}"/>
              </a:ext>
            </a:extLst>
          </p:cNvPr>
          <p:cNvSpPr txBox="1"/>
          <p:nvPr/>
        </p:nvSpPr>
        <p:spPr>
          <a:xfrm>
            <a:off x="3733800" y="1809750"/>
            <a:ext cx="508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seen me use </a:t>
            </a:r>
            <a:r>
              <a:rPr lang="en-US" dirty="0" err="1"/>
              <a:t>SQLAlchemy</a:t>
            </a:r>
            <a:r>
              <a:rPr lang="en-US" dirty="0"/>
              <a:t> in notebooks.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%SQL extension uses 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540B2-CF04-0C4E-B426-4A31DB873404}"/>
              </a:ext>
            </a:extLst>
          </p:cNvPr>
          <p:cNvSpPr txBox="1"/>
          <p:nvPr/>
        </p:nvSpPr>
        <p:spPr>
          <a:xfrm>
            <a:off x="4343400" y="2876550"/>
            <a:ext cx="200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Switch to notebook</a:t>
            </a:r>
          </a:p>
        </p:txBody>
      </p:sp>
    </p:spTree>
    <p:extLst>
      <p:ext uri="{BB962C8B-B14F-4D97-AF65-F5344CB8AC3E}">
        <p14:creationId xmlns:p14="http://schemas.microsoft.com/office/powerpoint/2010/main" val="2587635757"/>
      </p:ext>
    </p:extLst>
  </p:cSld>
  <p:clrMapOvr>
    <a:masterClrMapping/>
  </p:clrMapOvr>
  <p:transition spd="med"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0B0B80-CDF5-8B4E-9F0F-8BABBE02E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486150"/>
            <a:ext cx="8839200" cy="1143000"/>
          </a:xfrm>
        </p:spPr>
        <p:txBody>
          <a:bodyPr/>
          <a:lstStyle/>
          <a:p>
            <a:r>
              <a:rPr lang="en-US" dirty="0"/>
              <a:t>Walk through code in IMDB demo and in HW1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FD0D7A-BDDD-9D4E-8E94-694968E7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 – Some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0AEDB-FE6A-D344-B556-B9F5C997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350"/>
            <a:ext cx="814985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96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Set Operations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638FD12-95EE-6A4D-A1E4-CACADC89A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9314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4B3A9A-AABD-FD41-A0A0-F308D8A93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B22655-FF7D-EB49-9445-7F5484F8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9E9B-0C24-4449-9FB0-2DC73669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93233"/>
            <a:ext cx="8077200" cy="41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5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 (Cont.)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9820"/>
            <a:ext cx="5735760" cy="2735485"/>
          </a:xfrm>
        </p:spPr>
        <p:txBody>
          <a:bodyPr/>
          <a:lstStyle/>
          <a:p>
            <a:r>
              <a:rPr lang="en-US" altLang="en-US" dirty="0"/>
              <a:t>Set operations </a:t>
            </a:r>
            <a:r>
              <a:rPr lang="en-US" altLang="en-US" b="1" dirty="0">
                <a:solidFill>
                  <a:srgbClr val="002060"/>
                </a:solidFill>
              </a:rPr>
              <a:t>union</a:t>
            </a:r>
            <a:r>
              <a:rPr lang="en-US" altLang="en-US" b="1" dirty="0"/>
              <a:t>, </a:t>
            </a:r>
            <a:r>
              <a:rPr lang="en-US" altLang="en-US" b="1" dirty="0">
                <a:solidFill>
                  <a:srgbClr val="002060"/>
                </a:solidFill>
              </a:rPr>
              <a:t>intersect</a:t>
            </a:r>
            <a:r>
              <a:rPr lang="en-US" altLang="en-US" b="1" dirty="0"/>
              <a:t>,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except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Each of the above operations automatically eliminates duplicates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To retain all duplicates use the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union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,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intersect all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except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.</a:t>
            </a:r>
            <a:b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</a:br>
            <a:endParaRPr lang="en-US" altLang="en-US" dirty="0">
              <a:solidFill>
                <a:srgbClr val="002060"/>
              </a:solidFill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3EB5F-5971-E34B-8175-B0D591D75A4C}"/>
              </a:ext>
            </a:extLst>
          </p:cNvPr>
          <p:cNvSpPr txBox="1"/>
          <p:nvPr/>
        </p:nvSpPr>
        <p:spPr>
          <a:xfrm>
            <a:off x="596969" y="2559642"/>
            <a:ext cx="79500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implementing a project can have duplicate rows. If you do not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want duplicates, you must use the DISTINCT key word.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UNION behaves the other way. It removes duplicates. If you want to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keep the duplicates, you have to select UNION ALL.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SQL engines do not implement INTERSECT and/or EXCEPT,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 function with subqueries, which we will cover soon.</a:t>
            </a:r>
          </a:p>
        </p:txBody>
      </p:sp>
    </p:spTree>
    <p:extLst>
      <p:ext uri="{BB962C8B-B14F-4D97-AF65-F5344CB8AC3E}">
        <p14:creationId xmlns:p14="http://schemas.microsoft.com/office/powerpoint/2010/main" val="35151532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1531"/>
            <a:ext cx="5751386" cy="3677841"/>
          </a:xfrm>
        </p:spPr>
        <p:txBody>
          <a:bodyPr/>
          <a:lstStyle/>
          <a:p>
            <a:r>
              <a:rPr lang="en-US" altLang="en-US" dirty="0"/>
              <a:t>Find courses that ran in Fall 2017 or in Spring 2018</a:t>
            </a:r>
          </a:p>
          <a:p>
            <a:pPr marL="0" indent="0">
              <a:buNone/>
            </a:pPr>
            <a:r>
              <a:rPr lang="en-US" altLang="en-US" dirty="0"/>
              <a:t>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union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and in Spring 2018</a:t>
            </a:r>
          </a:p>
          <a:p>
            <a:pPr marL="0" indent="0">
              <a:buNone/>
            </a:pPr>
            <a:r>
              <a:rPr lang="en-US" altLang="en-US" dirty="0"/>
              <a:t>         </a:t>
            </a:r>
            <a:r>
              <a:rPr lang="en-US" altLang="en-US" sz="1500" dirty="0"/>
              <a:t>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intersect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but not in Spring 2018</a:t>
            </a:r>
          </a:p>
          <a:p>
            <a:pPr marL="0" indent="0">
              <a:buNone/>
            </a:pPr>
            <a:r>
              <a:rPr lang="en-US" altLang="en-US" sz="1500" dirty="0"/>
              <a:t>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except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050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62624-288D-9F49-8C9B-172DD2A7A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0" y="3841931"/>
            <a:ext cx="8839200" cy="634819"/>
          </a:xfrm>
        </p:spPr>
        <p:txBody>
          <a:bodyPr/>
          <a:lstStyle/>
          <a:p>
            <a:r>
              <a:rPr lang="en-US" sz="1600" dirty="0"/>
              <a:t>UNION vs JOIN can be confusing. Basically, </a:t>
            </a:r>
          </a:p>
          <a:p>
            <a:pPr lvl="1"/>
            <a:r>
              <a:rPr lang="en-US" sz="1400" dirty="0"/>
              <a:t>JOIN puts the tables together “side by side.”</a:t>
            </a:r>
          </a:p>
          <a:p>
            <a:pPr lvl="1"/>
            <a:r>
              <a:rPr lang="en-US" sz="1400" dirty="0"/>
              <a:t>Union puts the tables together “one on top of the </a:t>
            </a:r>
            <a:r>
              <a:rPr lang="en-US" sz="1400" dirty="0" err="1"/>
              <a:t>oter</a:t>
            </a:r>
            <a:r>
              <a:rPr lang="en-US" sz="1400" dirty="0"/>
              <a:t>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A0409-8DA2-C34F-BA5B-87CA012C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and UNION – A Final 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BBF7E-E2F4-EE40-957A-17A63425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666750"/>
            <a:ext cx="3898446" cy="242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6648C-D5E1-E840-B582-C060B906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724" y="666750"/>
            <a:ext cx="4077706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242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Sub-Query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7673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5562600" y="3181350"/>
            <a:ext cx="3508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is a little cryptic.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think I know what they mean.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some operations we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will see later in the material,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e.g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IN, EXISTS, ... ...</a:t>
            </a:r>
          </a:p>
        </p:txBody>
      </p:sp>
    </p:spTree>
    <p:extLst>
      <p:ext uri="{BB962C8B-B14F-4D97-AF65-F5344CB8AC3E}">
        <p14:creationId xmlns:p14="http://schemas.microsoft.com/office/powerpoint/2010/main" val="188237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43407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B52A7-B09C-2043-A05B-5FB6CFE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77" y="2419350"/>
            <a:ext cx="2216150" cy="128654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E71CF8-C2E5-654A-B3C0-A904BB86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slides that come with the book have surprisingly little material on</a:t>
            </a:r>
            <a:br>
              <a:rPr lang="en-US" sz="1800" dirty="0"/>
            </a:br>
            <a:r>
              <a:rPr lang="en-US" sz="1800" dirty="0"/>
              <a:t>nested subqueries. </a:t>
            </a:r>
          </a:p>
          <a:p>
            <a:r>
              <a:rPr lang="en-US" sz="1800" dirty="0"/>
              <a:t>The concept is:</a:t>
            </a:r>
          </a:p>
          <a:p>
            <a:pPr lvl="1"/>
            <a:r>
              <a:rPr lang="en-US" sz="1600" dirty="0"/>
              <a:t>Extremely important.</a:t>
            </a:r>
          </a:p>
          <a:p>
            <a:pPr lvl="1"/>
            <a:r>
              <a:rPr lang="en-US" sz="1600" dirty="0"/>
              <a:t>Students often find subqueries more confusing than joins.</a:t>
            </a:r>
          </a:p>
          <a:p>
            <a:pPr lvl="1"/>
            <a:r>
              <a:rPr lang="en-US" sz="1600" dirty="0"/>
              <a:t>The relationship/difference of subqueries to joins is often, initial unclear.</a:t>
            </a:r>
          </a:p>
          <a:p>
            <a:r>
              <a:rPr lang="en-US" sz="1800" dirty="0"/>
              <a:t>We have seen:</a:t>
            </a:r>
          </a:p>
          <a:p>
            <a:pPr lvl="1"/>
            <a:r>
              <a:rPr lang="en-US" sz="1600" dirty="0"/>
              <a:t>Union sort of puts a table on top of a table.</a:t>
            </a:r>
          </a:p>
          <a:p>
            <a:pPr lvl="1"/>
            <a:r>
              <a:rPr lang="en-US" sz="1600" dirty="0"/>
              <a:t>Join puts tables sort of puts tables side-by-side.</a:t>
            </a:r>
          </a:p>
          <a:p>
            <a:pPr lvl="1"/>
            <a:r>
              <a:rPr lang="en-US" sz="1600" dirty="0"/>
              <a:t>Subquery enables one query to call another</a:t>
            </a:r>
            <a:br>
              <a:rPr lang="en-US" sz="1600" dirty="0"/>
            </a:br>
            <a:r>
              <a:rPr lang="en-US" sz="1600" dirty="0"/>
              <a:t>during execution like a subfunction.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2AB4A-E7A4-A34E-B9A9-FB8186B2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Subquery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1AE3-41CE-5140-B148-638EE779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75" y="3486150"/>
            <a:ext cx="2376003" cy="1035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5CCB7-6839-0242-886C-0E5A8BA6EB48}"/>
              </a:ext>
            </a:extLst>
          </p:cNvPr>
          <p:cNvCxnSpPr/>
          <p:nvPr/>
        </p:nvCxnSpPr>
        <p:spPr>
          <a:xfrm flipV="1">
            <a:off x="4648200" y="2724150"/>
            <a:ext cx="1828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E8A5FD-24BC-8A4C-8F83-0896D66E47EA}"/>
              </a:ext>
            </a:extLst>
          </p:cNvPr>
          <p:cNvCxnSpPr>
            <a:cxnSpLocks/>
          </p:cNvCxnSpPr>
          <p:nvPr/>
        </p:nvCxnSpPr>
        <p:spPr>
          <a:xfrm>
            <a:off x="4953000" y="3208002"/>
            <a:ext cx="533400" cy="37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068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Some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48" y="590550"/>
            <a:ext cx="2424104" cy="344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3875"/>
            <a:ext cx="2262948" cy="409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72570" y="895350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5486400" y="753083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32498321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81D76-DD64-634E-823F-FCA3D07D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230" y="971550"/>
            <a:ext cx="5113970" cy="3657600"/>
          </a:xfrm>
        </p:spPr>
        <p:txBody>
          <a:bodyPr/>
          <a:lstStyle/>
          <a:p>
            <a:r>
              <a:rPr lang="en-US" sz="1600" dirty="0"/>
              <a:t>Assume I wrote a function </a:t>
            </a:r>
            <a:r>
              <a:rPr lang="en-US" sz="1600" dirty="0" err="1"/>
              <a:t>find_student_name</a:t>
            </a:r>
            <a:r>
              <a:rPr lang="en-US" sz="1600" dirty="0"/>
              <a:t>(x)</a:t>
            </a:r>
          </a:p>
          <a:p>
            <a:pPr lvl="1"/>
            <a:r>
              <a:rPr lang="en-US" sz="1400" dirty="0"/>
              <a:t>Input is an x</a:t>
            </a:r>
          </a:p>
          <a:p>
            <a:pPr lvl="1"/>
            <a:r>
              <a:rPr lang="en-US" sz="1400" dirty="0"/>
              <a:t>Loops through all students and returns students with </a:t>
            </a:r>
            <a:r>
              <a:rPr lang="en-US" sz="1400" dirty="0" err="1"/>
              <a:t>student.ID</a:t>
            </a:r>
            <a:r>
              <a:rPr lang="en-US" sz="1400" dirty="0"/>
              <a:t> = x.</a:t>
            </a:r>
          </a:p>
          <a:p>
            <a:r>
              <a:rPr lang="en-US" sz="1600" dirty="0"/>
              <a:t>The query with a subquery above is like: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result = []</a:t>
            </a:r>
          </a:p>
          <a:p>
            <a:pPr marL="0" indent="0">
              <a:buNone/>
            </a:pPr>
            <a:r>
              <a:rPr lang="en-US" sz="1600" dirty="0"/>
              <a:t>For t in takes: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new_r</a:t>
            </a:r>
            <a:r>
              <a:rPr lang="en-US" sz="1600" dirty="0"/>
              <a:t> = t + </a:t>
            </a:r>
            <a:r>
              <a:rPr lang="en-US" sz="1600" dirty="0" err="1">
                <a:solidFill>
                  <a:srgbClr val="FF0000"/>
                </a:solidFill>
              </a:rPr>
              <a:t>find_student_name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t.id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result.append</a:t>
            </a:r>
            <a:r>
              <a:rPr lang="en-US" sz="1600" dirty="0"/>
              <a:t>(</a:t>
            </a:r>
            <a:r>
              <a:rPr lang="en-US" sz="1600" dirty="0" err="1"/>
              <a:t>new_r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Switch to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Subquery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56711"/>
            <a:ext cx="1995695" cy="283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1614333"/>
            <a:ext cx="1647660" cy="298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38054" y="1202713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7391400" y="1387379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29A41A-49D5-6740-97D2-4F6837ADA77C}"/>
              </a:ext>
            </a:extLst>
          </p:cNvPr>
          <p:cNvSpPr/>
          <p:nvPr/>
        </p:nvSpPr>
        <p:spPr>
          <a:xfrm>
            <a:off x="172570" y="471634"/>
            <a:ext cx="8361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*,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(select name from student where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 name from takes;</a:t>
            </a:r>
          </a:p>
        </p:txBody>
      </p:sp>
    </p:spTree>
    <p:extLst>
      <p:ext uri="{BB962C8B-B14F-4D97-AF65-F5344CB8AC3E}">
        <p14:creationId xmlns:p14="http://schemas.microsoft.com/office/powerpoint/2010/main" val="22716348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4953000" y="150495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Subquery MUST return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single scalar if in the SELECT.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Table if in the FROM.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in the WHERE: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Either a scalar or a table.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Depending on the operation.</a:t>
            </a:r>
          </a:p>
        </p:txBody>
      </p:sp>
    </p:spTree>
    <p:extLst>
      <p:ext uri="{BB962C8B-B14F-4D97-AF65-F5344CB8AC3E}">
        <p14:creationId xmlns:p14="http://schemas.microsoft.com/office/powerpoint/2010/main" val="25320022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  <p:extLst>
      <p:ext uri="{BB962C8B-B14F-4D97-AF65-F5344CB8AC3E}">
        <p14:creationId xmlns:p14="http://schemas.microsoft.com/office/powerpoint/2010/main" val="42349343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32248"/>
            <a:ext cx="5736235" cy="3886466"/>
          </a:xfrm>
        </p:spPr>
        <p:txBody>
          <a:bodyPr/>
          <a:lstStyle/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2362200" y="1174095"/>
            <a:ext cx="46624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distinct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section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'Fall'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2017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b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section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'Spring'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2362200" y="2770039"/>
            <a:ext cx="49399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distinct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section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'Fall'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2017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b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not in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     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section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     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'Spring'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2018);</a:t>
            </a:r>
          </a:p>
        </p:txBody>
      </p:sp>
    </p:spTree>
    <p:extLst>
      <p:ext uri="{BB962C8B-B14F-4D97-AF65-F5344CB8AC3E}">
        <p14:creationId xmlns:p14="http://schemas.microsoft.com/office/powerpoint/2010/main" val="17200495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2815"/>
            <a:ext cx="5749077" cy="3802337"/>
          </a:xfrm>
        </p:spPr>
        <p:txBody>
          <a:bodyPr/>
          <a:lstStyle/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686991">
              <a:buNone/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2495809" y="2483466"/>
            <a:ext cx="4826050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count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distinct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takes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sec_id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 </a:t>
            </a:r>
            <a:b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sec_id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teaches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where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teaches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10101);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84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  <p:extLst>
      <p:ext uri="{BB962C8B-B14F-4D97-AF65-F5344CB8AC3E}">
        <p14:creationId xmlns:p14="http://schemas.microsoft.com/office/powerpoint/2010/main" val="40450803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107156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5610" y="829865"/>
            <a:ext cx="5538179" cy="3151869"/>
          </a:xfrm>
        </p:spPr>
        <p:txBody>
          <a:bodyPr/>
          <a:lstStyle/>
          <a:p>
            <a:pPr defTabSz="686991">
              <a:tabLst>
                <a:tab pos="1372791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2611041" y="2464420"/>
            <a:ext cx="42433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&gt;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some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  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  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 name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2607469" y="1354850"/>
            <a:ext cx="39564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distinct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T.salary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&gt;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S.salary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S.dept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name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'Biology';</a:t>
            </a:r>
          </a:p>
        </p:txBody>
      </p:sp>
    </p:spTree>
    <p:extLst>
      <p:ext uri="{BB962C8B-B14F-4D97-AF65-F5344CB8AC3E}">
        <p14:creationId xmlns:p14="http://schemas.microsoft.com/office/powerpoint/2010/main" val="36553652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0916" y="109791"/>
            <a:ext cx="6057900" cy="4572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1149" y="829867"/>
            <a:ext cx="5100637" cy="535781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77666" y="1464469"/>
            <a:ext cx="5854303" cy="3175397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2" y="2257425"/>
              <a:ext cx="135096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&lt;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some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</a:t>
              </a: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true (since 0 </a:t>
              </a: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 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5)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49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&lt;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some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1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=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some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(=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some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) 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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in</a:t>
              </a:r>
            </a:p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However, (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some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) 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not in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54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56134</TotalTime>
  <Words>7969</Words>
  <Application>Microsoft Macintosh PowerPoint</Application>
  <PresentationFormat>On-screen Show (16:9)</PresentationFormat>
  <Paragraphs>907</Paragraphs>
  <Slides>110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110</vt:i4>
      </vt:variant>
    </vt:vector>
  </HeadingPairs>
  <TitlesOfParts>
    <vt:vector size="129" baseType="lpstr">
      <vt:lpstr>Arial</vt:lpstr>
      <vt:lpstr>Calibri</vt:lpstr>
      <vt:lpstr>Cambria Math</vt:lpstr>
      <vt:lpstr>Century Gothic</vt:lpstr>
      <vt:lpstr>Century Schoolbook</vt:lpstr>
      <vt:lpstr>Helvetica</vt:lpstr>
      <vt:lpstr>Monotype Sorts</vt:lpstr>
      <vt:lpstr>Museo For Dell</vt:lpstr>
      <vt:lpstr>Museo Sans For Dell</vt:lpstr>
      <vt:lpstr>Times New Roman</vt:lpstr>
      <vt:lpstr>Webdings</vt:lpstr>
      <vt:lpstr>Wingdings</vt:lpstr>
      <vt:lpstr>Office Theme</vt:lpstr>
      <vt:lpstr>3_db-5-grey</vt:lpstr>
      <vt:lpstr>1_Office Theme</vt:lpstr>
      <vt:lpstr>2_db-5-grey</vt:lpstr>
      <vt:lpstr>5_db-5-grey</vt:lpstr>
      <vt:lpstr>2_Office Theme</vt:lpstr>
      <vt:lpstr>4_db-5-grey</vt:lpstr>
      <vt:lpstr>PowerPoint Presentation</vt:lpstr>
      <vt:lpstr>PowerPoint Presentation</vt:lpstr>
      <vt:lpstr>Contents</vt:lpstr>
      <vt:lpstr>PowerPoint Presentation</vt:lpstr>
      <vt:lpstr>Relational Algebra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The Rename Operation </vt:lpstr>
      <vt:lpstr>Equivalent Queries</vt:lpstr>
      <vt:lpstr>Equivalent Queries</vt:lpstr>
      <vt:lpstr>What are all those other Symbols?</vt:lpstr>
      <vt:lpstr>Thinking about JOINs</vt:lpstr>
      <vt:lpstr>Some Examples</vt:lpstr>
      <vt:lpstr>Some Examples</vt:lpstr>
      <vt:lpstr>Some Examples</vt:lpstr>
      <vt:lpstr>Relational Algebra</vt:lpstr>
      <vt:lpstr>PowerPoint Presentation</vt:lpstr>
      <vt:lpstr>PowerPoint Presentation</vt:lpstr>
      <vt:lpstr>Domain Types in SQL</vt:lpstr>
      <vt:lpstr>Built-in Data Types in SQL </vt:lpstr>
      <vt:lpstr>Large-Object Types</vt:lpstr>
      <vt:lpstr>MySQL Cheat Sheet</vt:lpstr>
      <vt:lpstr>MySQL Cheat Sheet</vt:lpstr>
      <vt:lpstr>String Operations</vt:lpstr>
      <vt:lpstr>String Operations (Cont.)</vt:lpstr>
      <vt:lpstr>Operations and Functions</vt:lpstr>
      <vt:lpstr>Operations and Functions</vt:lpstr>
      <vt:lpstr>Summary</vt:lpstr>
      <vt:lpstr>PowerPoint Presentation</vt:lpstr>
      <vt:lpstr>Ordering the Display of Tuples</vt:lpstr>
      <vt:lpstr>PowerPoint Presentation</vt:lpstr>
      <vt:lpstr>Updates to tables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Summary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One Way to Think About Joins</vt:lpstr>
      <vt:lpstr>PowerPoint Presentation</vt:lpstr>
      <vt:lpstr>PowerPoint Presentation</vt:lpstr>
      <vt:lpstr>Crow’s Foot Notation – Relationships</vt:lpstr>
      <vt:lpstr>Crow’s Foot Notation – Relationships</vt:lpstr>
      <vt:lpstr>Crow’s Foot Notation – Relationships</vt:lpstr>
      <vt:lpstr>Worked Example</vt:lpstr>
      <vt:lpstr>Final Draft</vt:lpstr>
      <vt:lpstr>Course Number</vt:lpstr>
      <vt:lpstr>Columbia Open Data Service</vt:lpstr>
      <vt:lpstr>PowerPoint Presentation</vt:lpstr>
      <vt:lpstr>Pandas</vt:lpstr>
      <vt:lpstr>Pandas</vt:lpstr>
      <vt:lpstr>Pandas</vt:lpstr>
      <vt:lpstr>Switch to Notebook and Show Use</vt:lpstr>
      <vt:lpstr>PowerPoint Presentation</vt:lpstr>
      <vt:lpstr>SQL Alchemy is a Common Tool in Python</vt:lpstr>
      <vt:lpstr>HW 1 – Some Help</vt:lpstr>
      <vt:lpstr>PowerPoint Presentation</vt:lpstr>
      <vt:lpstr>Set Operations</vt:lpstr>
      <vt:lpstr>Set Operations (Cont.)</vt:lpstr>
      <vt:lpstr>Set Operations</vt:lpstr>
      <vt:lpstr>JOIN and UNION – A Final Word</vt:lpstr>
      <vt:lpstr>PowerPoint Presentation</vt:lpstr>
      <vt:lpstr>Nested Subqueries</vt:lpstr>
      <vt:lpstr>Nested Subquery</vt:lpstr>
      <vt:lpstr>Consider Some Tables</vt:lpstr>
      <vt:lpstr>Consider a Subquery Tables</vt:lpstr>
      <vt:lpstr>Nested Subqueries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586</cp:revision>
  <cp:lastPrinted>2021-09-23T10:10:07Z</cp:lastPrinted>
  <dcterms:created xsi:type="dcterms:W3CDTF">2010-04-12T23:12:02Z</dcterms:created>
  <dcterms:modified xsi:type="dcterms:W3CDTF">2023-02-02T17:54:46Z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